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1"/>
  </p:notesMasterIdLst>
  <p:sldIdLst>
    <p:sldId id="265" r:id="rId2"/>
    <p:sldId id="303" r:id="rId3"/>
    <p:sldId id="304" r:id="rId4"/>
    <p:sldId id="305" r:id="rId5"/>
    <p:sldId id="306" r:id="rId6"/>
    <p:sldId id="307" r:id="rId7"/>
    <p:sldId id="283" r:id="rId8"/>
    <p:sldId id="299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 Committee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Preparation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D5597E-BF53-4B39-81CB-D116AB9DD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214" y="5032401"/>
            <a:ext cx="10800295" cy="2443732"/>
          </a:xfrm>
        </p:spPr>
        <p:txBody>
          <a:bodyPr>
            <a:normAutofit/>
          </a:bodyPr>
          <a:lstStyle/>
          <a:p>
            <a:r>
              <a:rPr lang="en-US" sz="3200" b="1" dirty="0"/>
              <a:t>Seek Input from the Recruitment Chairmen, other Executive Committee Officers and Alumni Financial Advisors.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4FBF2-BC72-4BCA-AC9F-51035985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7" y="1805002"/>
            <a:ext cx="5218246" cy="3025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E867DA-BC14-439C-AC35-B3206E72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826">
            <a:off x="7001311" y="410982"/>
            <a:ext cx="4818969" cy="44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8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DBBB-3C5B-4E1E-B807-9FD810A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86457"/>
            <a:ext cx="10515600" cy="1778001"/>
          </a:xfrm>
        </p:spPr>
        <p:txBody>
          <a:bodyPr/>
          <a:lstStyle/>
          <a:p>
            <a:r>
              <a:rPr lang="en-US" dirty="0"/>
              <a:t>Financial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EC48-A189-4275-AC76-D35D1F94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1041" y="4953402"/>
            <a:ext cx="7243354" cy="6715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/>
              <a:t>Chapter Budget approval should occur within 3 Weeks of each Academic Term!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FD28-4366-48DB-A806-195991BB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FB633B-D9E1-44B5-A4AE-A98C6116A75D}"/>
              </a:ext>
            </a:extLst>
          </p:cNvPr>
          <p:cNvSpPr/>
          <p:nvPr/>
        </p:nvSpPr>
        <p:spPr>
          <a:xfrm>
            <a:off x="5029200" y="3260285"/>
            <a:ext cx="2778033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AFCBE89-A633-4944-8FD8-32C4E349E1BC}"/>
              </a:ext>
            </a:extLst>
          </p:cNvPr>
          <p:cNvSpPr txBox="1">
            <a:spLocks/>
          </p:cNvSpPr>
          <p:nvPr/>
        </p:nvSpPr>
        <p:spPr>
          <a:xfrm>
            <a:off x="703535" y="2941224"/>
            <a:ext cx="4752974" cy="1271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600" b="1" dirty="0"/>
              <a:t>Pledge Fees</a:t>
            </a:r>
          </a:p>
          <a:p>
            <a:pPr algn="ctr"/>
            <a:r>
              <a:rPr lang="en-US" sz="8600" b="1" dirty="0"/>
              <a:t>Initiation Fees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0B7DAC6-53E2-4911-B922-326415AD403F}"/>
              </a:ext>
            </a:extLst>
          </p:cNvPr>
          <p:cNvSpPr txBox="1">
            <a:spLocks/>
          </p:cNvSpPr>
          <p:nvPr/>
        </p:nvSpPr>
        <p:spPr>
          <a:xfrm>
            <a:off x="7187067" y="2941224"/>
            <a:ext cx="4752974" cy="1271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600" b="1" dirty="0"/>
              <a:t>Formal</a:t>
            </a:r>
          </a:p>
          <a:p>
            <a:pPr algn="ctr"/>
            <a:r>
              <a:rPr lang="en-US" sz="8600" b="1" dirty="0"/>
              <a:t>Social Events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799B8261-AAFE-4B01-9FF7-8D4351F66E12}"/>
              </a:ext>
            </a:extLst>
          </p:cNvPr>
          <p:cNvSpPr/>
          <p:nvPr/>
        </p:nvSpPr>
        <p:spPr>
          <a:xfrm rot="2731620">
            <a:off x="5254812" y="2288374"/>
            <a:ext cx="2326807" cy="2344417"/>
          </a:xfrm>
          <a:prstGeom prst="plus">
            <a:avLst>
              <a:gd name="adj" fmla="val 438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  <p:bldP spid="10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Controls 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D392A5-84C2-47C1-8A84-9018DEA1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0090"/>
            <a:ext cx="10254932" cy="385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Consistently Review the Following</a:t>
            </a:r>
            <a:endParaRPr lang="en-US" sz="2800" dirty="0"/>
          </a:p>
          <a:p>
            <a:r>
              <a:rPr lang="en-US" sz="2800" dirty="0"/>
              <a:t>Financial Statements</a:t>
            </a:r>
          </a:p>
          <a:p>
            <a:r>
              <a:rPr lang="en-US" sz="2800" dirty="0"/>
              <a:t>Access to Debit/Credit Cards</a:t>
            </a:r>
          </a:p>
          <a:p>
            <a:r>
              <a:rPr lang="en-US" sz="2800" dirty="0"/>
              <a:t>Receipts of Collections and Payments</a:t>
            </a:r>
          </a:p>
          <a:p>
            <a:r>
              <a:rPr lang="en-US" sz="2800" dirty="0"/>
              <a:t>Bank Statements</a:t>
            </a:r>
          </a:p>
          <a:p>
            <a:r>
              <a:rPr lang="en-US" sz="2800" dirty="0"/>
              <a:t>Copies of Invoices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6CFE3-45BD-4868-A78A-A14DA74E0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47" b="7796"/>
          <a:stretch/>
        </p:blipFill>
        <p:spPr>
          <a:xfrm>
            <a:off x="7526749" y="1576251"/>
            <a:ext cx="3941760" cy="4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DBBB-3C5B-4E1E-B807-9FD810A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86457"/>
            <a:ext cx="10515600" cy="1778001"/>
          </a:xfrm>
        </p:spPr>
        <p:txBody>
          <a:bodyPr/>
          <a:lstStyle/>
          <a:p>
            <a:r>
              <a:rPr lang="en-US" dirty="0"/>
              <a:t>Payment Contracts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EC48-A189-4275-AC76-D35D1F94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16" y="2678906"/>
            <a:ext cx="4461027" cy="1500187"/>
          </a:xfrm>
        </p:spPr>
        <p:txBody>
          <a:bodyPr>
            <a:normAutofit/>
          </a:bodyPr>
          <a:lstStyle/>
          <a:p>
            <a:r>
              <a:rPr lang="en-US" sz="3200" b="1" dirty="0"/>
              <a:t>Fair and Equitable Treatment is Imperative!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FD28-4366-48DB-A806-195991BB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8054F-C276-4309-AC28-D50CC202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6471">
            <a:off x="5986830" y="658775"/>
            <a:ext cx="4271496" cy="55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Plans 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D392A5-84C2-47C1-8A84-9018DEA1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442" y="1662388"/>
            <a:ext cx="5317172" cy="451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Things to Consider</a:t>
            </a:r>
          </a:p>
          <a:p>
            <a:r>
              <a:rPr lang="en-US" dirty="0"/>
              <a:t>Did he request help before he was in arrears?</a:t>
            </a:r>
          </a:p>
          <a:p>
            <a:r>
              <a:rPr lang="en-US" dirty="0"/>
              <a:t>Is the Brother active the chapter?</a:t>
            </a:r>
          </a:p>
          <a:p>
            <a:r>
              <a:rPr lang="en-US" dirty="0"/>
              <a:t>Payment History</a:t>
            </a:r>
          </a:p>
          <a:p>
            <a:r>
              <a:rPr lang="en-US" dirty="0"/>
              <a:t>Are there special circumstances?</a:t>
            </a:r>
          </a:p>
          <a:p>
            <a:r>
              <a:rPr lang="en-US" dirty="0"/>
              <a:t>Is the payment plan realistic?</a:t>
            </a:r>
          </a:p>
          <a:p>
            <a:r>
              <a:rPr lang="en-US" dirty="0"/>
              <a:t>Will he clear his debt before he leaves school?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B054C-F280-4711-894F-91E6B362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93" y="244789"/>
            <a:ext cx="4506319" cy="58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DBBB-3C5B-4E1E-B807-9FD810A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86457"/>
            <a:ext cx="10515600" cy="1778001"/>
          </a:xfrm>
        </p:spPr>
        <p:txBody>
          <a:bodyPr/>
          <a:lstStyle/>
          <a:p>
            <a:r>
              <a:rPr lang="en-US" dirty="0"/>
              <a:t>Monthly Reporting to the Chapter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FD28-4366-48DB-A806-195991BB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9700C1-9A25-4558-9281-DCECC273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5200">
            <a:off x="1662708" y="2349586"/>
            <a:ext cx="3295672" cy="299413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6D6E44-2CF4-4B71-8A90-82543DFFF4CB}"/>
              </a:ext>
            </a:extLst>
          </p:cNvPr>
          <p:cNvSpPr txBox="1">
            <a:spLocks/>
          </p:cNvSpPr>
          <p:nvPr/>
        </p:nvSpPr>
        <p:spPr>
          <a:xfrm>
            <a:off x="5508171" y="2015503"/>
            <a:ext cx="5317172" cy="4518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Income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Budget to Actual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Balance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Accounts Receivable/Brother Payment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Accounts Payable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Cash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Budget Adjustment Requests</a:t>
            </a:r>
            <a:endParaRPr lang="en-US" dirty="0"/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242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DBBB-3C5B-4E1E-B807-9FD810A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86457"/>
            <a:ext cx="10515600" cy="1778001"/>
          </a:xfrm>
        </p:spPr>
        <p:txBody>
          <a:bodyPr/>
          <a:lstStyle/>
          <a:p>
            <a:r>
              <a:rPr lang="en-US" dirty="0"/>
              <a:t>Annual Audit of Finances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FD28-4366-48DB-A806-195991BB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Audit - Overview, How It Works, Stages and Levels">
            <a:extLst>
              <a:ext uri="{FF2B5EF4-FFF2-40B4-BE49-F238E27FC236}">
                <a16:creationId xmlns:a16="http://schemas.microsoft.com/office/drawing/2014/main" id="{164F5FA4-9871-45F1-BC39-56041D9E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20" y="2370476"/>
            <a:ext cx="62293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D711E5-C7C3-4FC3-8AA7-34F8804D8DA4}"/>
              </a:ext>
            </a:extLst>
          </p:cNvPr>
          <p:cNvSpPr/>
          <p:nvPr/>
        </p:nvSpPr>
        <p:spPr>
          <a:xfrm>
            <a:off x="7635785" y="2158098"/>
            <a:ext cx="34485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Annual Audits should be a collaborative effort with your Financial Committee and your Alumni Financial Advisor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4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6833</TotalTime>
  <Words>181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Impact</vt:lpstr>
      <vt:lpstr>Office Theme</vt:lpstr>
      <vt:lpstr>Finance Committee Operations</vt:lpstr>
      <vt:lpstr>Budget Preparation</vt:lpstr>
      <vt:lpstr>Financial Controls</vt:lpstr>
      <vt:lpstr>Financial Controls Continued</vt:lpstr>
      <vt:lpstr>Payment Contracts</vt:lpstr>
      <vt:lpstr>Payment Plans Continued</vt:lpstr>
      <vt:lpstr>Monthly Reporting to the Chapter</vt:lpstr>
      <vt:lpstr>Annual Audit of Finances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66</cp:revision>
  <dcterms:created xsi:type="dcterms:W3CDTF">2020-10-18T19:40:08Z</dcterms:created>
  <dcterms:modified xsi:type="dcterms:W3CDTF">2021-12-29T18:08:33Z</dcterms:modified>
</cp:coreProperties>
</file>